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6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76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167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6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9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93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0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3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1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8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4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D7E13F-0CCC-424D-94C3-4AA13CB446A3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0974-4F4A-4BAE-AF0B-62C6034FD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71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D57B0DF379BFCD11DDBBCDEA796FC198BA7327A3F6EE534A355480F18B05332AF4DC96B42B90321D1DAE2668F67711AB947F5E336DFJ6D5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D57B0DF379BFCD11DDBBCDEA796FC198BA7347F3F64E534A355480F18B05332AF4DC96842BA0F7ED4CFF33E83606905B958E9E134JDDC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2AAF-0A2E-4C24-82A9-9D07782B2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690" y="2356572"/>
            <a:ext cx="7628030" cy="1901016"/>
          </a:xfrm>
        </p:spPr>
        <p:txBody>
          <a:bodyPr/>
          <a:lstStyle/>
          <a:p>
            <a:pPr algn="ctr"/>
            <a:br>
              <a:rPr lang="ru-RU" sz="3200" dirty="0"/>
            </a:br>
            <a:r>
              <a:rPr lang="ru-RU" sz="3200" dirty="0"/>
              <a:t>Реальные примеры коррупции. Отношение к коррупции </a:t>
            </a:r>
            <a:br>
              <a:rPr lang="ru-RU" sz="3200" dirty="0"/>
            </a:br>
            <a:r>
              <a:rPr lang="ru-RU" sz="3200" dirty="0"/>
              <a:t>в обществе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8B7CE-C8DF-42C9-BD93-E0DBD4E2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805" y="0"/>
            <a:ext cx="153022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4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539804"/>
            <a:ext cx="9404723" cy="1400530"/>
          </a:xfrm>
        </p:spPr>
        <p:txBody>
          <a:bodyPr/>
          <a:lstStyle/>
          <a:p>
            <a:pPr algn="ctr"/>
            <a:r>
              <a:rPr lang="ru-RU" sz="2400" dirty="0"/>
              <a:t>Куда сообщить о коррупционных правонарушениях?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1" y="2838616"/>
            <a:ext cx="10267405" cy="4617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/>
              <a:t>:</a:t>
            </a:r>
          </a:p>
          <a:p>
            <a:pPr marL="0" indent="0">
              <a:buNone/>
            </a:pPr>
            <a:endParaRPr lang="ru-RU" sz="3000" dirty="0"/>
          </a:p>
          <a:p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3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967" y="2575765"/>
            <a:ext cx="2127718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Прокуратура Свердловской области 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620219, ул. Московская, 21.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Телефон: (343) 376-82-61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94940" y="2572576"/>
            <a:ext cx="2116183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accent1"/>
              </a:solidFill>
            </a:endParaRPr>
          </a:p>
          <a:p>
            <a:pPr algn="ctr"/>
            <a:endParaRPr lang="ru-RU" sz="1200" dirty="0">
              <a:solidFill>
                <a:schemeClr val="accent1"/>
              </a:solidFill>
            </a:endParaRP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Главное управление Министерства внутренних дел Российской Федерации по Свердловской области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620014, ул. просп. Ленина, 15.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Телефон: (343) 358-71-61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88378" y="2572576"/>
            <a:ext cx="2107474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Следственное управление следственного комитета Российской Федерации 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по Свердловской области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620142, ул. Щорса, 18.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Телефон: (343) 297-71-79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91328" y="2559647"/>
            <a:ext cx="2116183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accent1"/>
                </a:solidFill>
              </a:rPr>
              <a:t>Управление Федеральной службы безопасности Российской Федерации </a:t>
            </a:r>
          </a:p>
          <a:p>
            <a:pPr algn="ctr"/>
            <a:r>
              <a:rPr lang="ru-RU" sz="1200">
                <a:solidFill>
                  <a:schemeClr val="accent1"/>
                </a:solidFill>
              </a:rPr>
              <a:t>по Свердловской области </a:t>
            </a:r>
          </a:p>
          <a:p>
            <a:pPr algn="ctr"/>
            <a:r>
              <a:rPr lang="ru-RU" sz="1200">
                <a:solidFill>
                  <a:schemeClr val="accent1"/>
                </a:solidFill>
              </a:rPr>
              <a:t>Адрес: Екатеринбург, 620014, ул. Вайнера, 4. </a:t>
            </a:r>
          </a:p>
          <a:p>
            <a:pPr algn="ctr"/>
            <a:r>
              <a:rPr lang="ru-RU" sz="1200">
                <a:solidFill>
                  <a:schemeClr val="accent1"/>
                </a:solidFill>
              </a:rPr>
              <a:t>Телефон: (343) 371-37-51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02987" y="2559647"/>
            <a:ext cx="2109762" cy="2352070"/>
          </a:xfrm>
          <a:prstGeom prst="rect">
            <a:avLst/>
          </a:prstGeom>
          <a:solidFill>
            <a:schemeClr val="tx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Управление делами Губернатора Свердловской области и Правительства Свердловской области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Адрес: Екатеринбург, 620031, пл. Октябрьская,  1.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Телефон доверия: 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</a:rPr>
              <a:t>(343) 359-45-54</a:t>
            </a:r>
          </a:p>
          <a:p>
            <a:pPr algn="ctr"/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123406" y="1027611"/>
            <a:ext cx="1924594" cy="137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761040" y="1088571"/>
            <a:ext cx="436491" cy="131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04114" y="1088571"/>
            <a:ext cx="182880" cy="1375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40434" y="1027611"/>
            <a:ext cx="1708985" cy="1399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273143" y="1027611"/>
            <a:ext cx="2649169" cy="143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Общественная опасность коррупции: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6111" y="1152983"/>
            <a:ext cx="10226539" cy="50945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Коррупционные угрозы проявляются во всех сферах общественной жизни, они стали наиболее опасными и приобрели черты системной угрозы миру и безопасности человечества;</a:t>
            </a:r>
          </a:p>
          <a:p>
            <a:pPr algn="just"/>
            <a:r>
              <a:rPr lang="ru-RU" dirty="0"/>
              <a:t>Общественная опасность коррупции заключается в том, что она оказывает разрушительное, дестабилизирующее воздействие на все государственные институты, препятствует поступательному развитию мирового правопорядка;</a:t>
            </a:r>
          </a:p>
          <a:p>
            <a:pPr algn="just"/>
            <a:r>
              <a:rPr lang="ru-RU" dirty="0"/>
              <a:t>Коррупция угрожает верховенству закона, демократии и правам человека, нарушает принципы равенства и социальной справедливости, угрожает стабильности демократических институтов и моральным устоям общества, угрожает основам государственного устройства;</a:t>
            </a:r>
          </a:p>
          <a:p>
            <a:pPr algn="just"/>
            <a:r>
              <a:rPr lang="ru-RU" dirty="0"/>
              <a:t>Общественная опасность коррупции также связана с ее латентным характером. Результаты различных исследований показывают, что только четыре пять процентов случаев коррупции обнаруживается и расследуется;</a:t>
            </a:r>
          </a:p>
          <a:p>
            <a:pPr algn="just"/>
            <a:r>
              <a:rPr lang="ru-RU" dirty="0"/>
              <a:t>В современных условиях коррупция обоснованно рассматривается как одна из угроз не только отдельным государствам, но и мировому сообществу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63925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6" y="992778"/>
            <a:ext cx="9980023" cy="5464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Необходимо помнить, что поведение,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взятки, является </a:t>
            </a:r>
            <a:r>
              <a:rPr lang="ru-RU" dirty="0">
                <a:solidFill>
                  <a:schemeClr val="accent1"/>
                </a:solidFill>
              </a:rPr>
              <a:t>неприемлемым</a:t>
            </a:r>
            <a:r>
              <a:rPr lang="ru-RU" dirty="0"/>
              <a:t> для должностных лиц, поскольку позволяет усомниться в их объективности и добросовестности, наносит ущерб репутации системы государственного управления в целом.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22" y="3109685"/>
            <a:ext cx="5156018" cy="30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7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616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A07BD6-3B78-40D2-91E2-3800B1AF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716" y="712900"/>
            <a:ext cx="5655638" cy="57662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endParaRPr lang="ru-RU" dirty="0">
              <a:latin typeface="+mn-lt"/>
            </a:endParaRPr>
          </a:p>
          <a:p>
            <a:pPr indent="0" algn="just">
              <a:buNone/>
            </a:pPr>
            <a:r>
              <a:rPr lang="ru-RU" sz="1600" b="1" dirty="0">
                <a:latin typeface="+mn-lt"/>
              </a:rPr>
              <a:t>     Коррупция</a:t>
            </a:r>
            <a:r>
              <a:rPr lang="ru-RU" sz="1600" dirty="0">
                <a:latin typeface="+mn-lt"/>
              </a:rPr>
              <a:t> -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а также совершение вышеназванных деяний от имени или в интересах юридического лица.</a:t>
            </a:r>
          </a:p>
          <a:p>
            <a:pPr indent="0" algn="just">
              <a:buNone/>
            </a:pPr>
            <a:r>
              <a:rPr lang="ru-RU" sz="1600" dirty="0">
                <a:latin typeface="+mn-lt"/>
              </a:rPr>
              <a:t>     За совершение коррупционных правонарушений в Российской Федерации предусмотрена уголовная, административная, гражданско-правовая и дисциплинарная </a:t>
            </a:r>
            <a:r>
              <a:rPr lang="ru-RU" sz="1600" b="1" dirty="0">
                <a:latin typeface="+mn-lt"/>
              </a:rPr>
              <a:t>ответственность</a:t>
            </a:r>
            <a:r>
              <a:rPr lang="ru-RU" sz="1600" dirty="0">
                <a:latin typeface="+mn-lt"/>
              </a:rPr>
              <a:t>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" y="1754052"/>
            <a:ext cx="5056414" cy="337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245" y="568221"/>
            <a:ext cx="9404723" cy="1400530"/>
          </a:xfrm>
        </p:spPr>
        <p:txBody>
          <a:bodyPr/>
          <a:lstStyle/>
          <a:p>
            <a:pPr algn="ctr"/>
            <a:r>
              <a:rPr lang="ru-RU" sz="2000" dirty="0"/>
              <a:t>Определение Шестого кассационного суда общей юрисдикции</a:t>
            </a:r>
            <a:br>
              <a:rPr lang="ru-RU" sz="2000" dirty="0"/>
            </a:br>
            <a:r>
              <a:rPr lang="ru-RU" sz="2000" dirty="0"/>
              <a:t> от 28.09.2021 N 77-4415/2021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245" y="1616128"/>
            <a:ext cx="9309624" cy="47766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Заместитель начальника УФСИН России признан виновным                                          в совершении преступления, предусмотренного п. "в" ч. 5 ст. 290 УК РФ,                  а именно в </a:t>
            </a:r>
            <a:r>
              <a:rPr lang="ru-RU" dirty="0">
                <a:solidFill>
                  <a:schemeClr val="accent2"/>
                </a:solidFill>
              </a:rPr>
              <a:t>получении</a:t>
            </a:r>
            <a:r>
              <a:rPr lang="ru-RU" dirty="0"/>
              <a:t> должностным лицом через посредника </a:t>
            </a:r>
            <a:r>
              <a:rPr lang="ru-RU" dirty="0">
                <a:solidFill>
                  <a:schemeClr val="accent2"/>
                </a:solidFill>
              </a:rPr>
              <a:t>взятки                     </a:t>
            </a:r>
            <a:r>
              <a:rPr lang="ru-RU" dirty="0"/>
              <a:t>в виде денег за способствование в силу должностного положения действиям в пользу взяткодателя в крупном размере.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	Осужден по п. "в" ч. 5 ст. 290 УК РФ к наказанию, с применением ст. 64 УК РФ, в виде лишения свободы на срок 4 года с отбыванием наказания в исправительной колонии строгого режима, со штрафом в размере четырехкратной суммы взятки в сумме 1 360 000 (один миллион триста шестьдесят тысяч) рублей, с лишением права занимать должности, связанные с осуществлением функций представителя власти, выполнением организационно-распорядительных и административно-хозяйственных функций на государственной службе на срок 1 год 6 месяцев, с лишением, на основании ст. 48 УК РФ, специального звания "полковник внутренней службы".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88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1" y="957815"/>
            <a:ext cx="8946541" cy="140053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Признаки незаконных действий (бездействий), за совершение которых лицо получило взятку (ст. 290 УК РФ)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совершены должностным лицом с использованием служебных полномочий, однако в </a:t>
            </a:r>
            <a:r>
              <a:rPr lang="ru-RU" dirty="0">
                <a:solidFill>
                  <a:schemeClr val="accent2"/>
                </a:solidFill>
              </a:rPr>
              <a:t>отсутствие</a:t>
            </a:r>
            <a:r>
              <a:rPr lang="ru-RU" dirty="0"/>
              <a:t> предусмотренных законом </a:t>
            </a:r>
            <a:r>
              <a:rPr lang="ru-RU" dirty="0">
                <a:solidFill>
                  <a:schemeClr val="accent2"/>
                </a:solidFill>
              </a:rPr>
              <a:t>оснований</a:t>
            </a:r>
            <a:r>
              <a:rPr lang="ru-RU" dirty="0"/>
              <a:t> или условий для их реализации;</a:t>
            </a:r>
          </a:p>
          <a:p>
            <a:pPr algn="just"/>
            <a:r>
              <a:rPr lang="ru-RU" dirty="0"/>
              <a:t> относятся к полномочиям </a:t>
            </a:r>
            <a:r>
              <a:rPr lang="ru-RU" dirty="0">
                <a:solidFill>
                  <a:schemeClr val="accent2"/>
                </a:solidFill>
              </a:rPr>
              <a:t>другого</a:t>
            </a:r>
            <a:r>
              <a:rPr lang="ru-RU" dirty="0"/>
              <a:t> должностного лица; </a:t>
            </a:r>
          </a:p>
          <a:p>
            <a:pPr algn="just"/>
            <a:r>
              <a:rPr lang="ru-RU" dirty="0"/>
              <a:t>совершаются должностным лицом единолично, однако могли быть осуществлены </a:t>
            </a:r>
            <a:r>
              <a:rPr lang="ru-RU" dirty="0">
                <a:solidFill>
                  <a:schemeClr val="accent2"/>
                </a:solidFill>
              </a:rPr>
              <a:t>только коллегиально</a:t>
            </a:r>
            <a:r>
              <a:rPr lang="ru-RU" dirty="0"/>
              <a:t> либо по согласованию с другим должностным лицом или органом; </a:t>
            </a:r>
          </a:p>
          <a:p>
            <a:pPr algn="just"/>
            <a:r>
              <a:rPr lang="ru-RU" dirty="0"/>
              <a:t>состоят в </a:t>
            </a:r>
            <a:r>
              <a:rPr lang="ru-RU" dirty="0">
                <a:solidFill>
                  <a:schemeClr val="accent2"/>
                </a:solidFill>
              </a:rPr>
              <a:t>неисполнении</a:t>
            </a:r>
            <a:r>
              <a:rPr lang="ru-RU" dirty="0"/>
              <a:t> служебных обязанностей;</a:t>
            </a:r>
          </a:p>
          <a:p>
            <a:pPr algn="just"/>
            <a:r>
              <a:rPr lang="ru-RU" dirty="0"/>
              <a:t> никто и ни при каких обстоятельствах </a:t>
            </a:r>
            <a:r>
              <a:rPr lang="ru-RU" dirty="0">
                <a:solidFill>
                  <a:schemeClr val="accent2"/>
                </a:solidFill>
              </a:rPr>
              <a:t>не вправе совершать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9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2946" y="633422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Получение должностным лицом либо лицом, выполняющим управленческие функции в коммерческой или иной организации, ценностей за совершение действий (бездействия), которые входят в его служебные полномочия либо которым оно может способствовать в силу своего должностного положения, а равно за общее покровительство или попустительство по службе следует квалифицировать как получение взятки или коммерческий подкуп вне зависимости от намерения совершить указанные действия (бездействие).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822" y="3639438"/>
            <a:ext cx="4174400" cy="2782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73" y="3639438"/>
            <a:ext cx="4174400" cy="2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4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0BB6CB-970E-4D57-9275-693C2E44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11" y="1077559"/>
            <a:ext cx="8946541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+mn-lt"/>
              </a:rPr>
              <a:t>Конфликт интересов </a:t>
            </a:r>
            <a:r>
              <a:rPr lang="ru-RU" dirty="0">
                <a:latin typeface="+mn-lt"/>
              </a:rPr>
              <a:t>- ситуация,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051" y="3675016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76660-D310-4F11-8C26-AC4C894A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Четвертого кассационного суда общей юрисдикции от 26.11.2020       по делу № 88-16544/2020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FD960-A123-49B1-A524-8001ED0F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44545"/>
            <a:ext cx="8946541" cy="4195481"/>
          </a:xfrm>
        </p:spPr>
        <p:txBody>
          <a:bodyPr>
            <a:normAutofit lnSpcReduction="10000"/>
          </a:bodyPr>
          <a:lstStyle/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В подчинении у главного бухгалтера учреждения находился ее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родной брат, занимающий должность ведущего бухгалтера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, но о возможном конфликте интересов она работодателя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не уведомила.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Комиссия, рассматривавшая этот случай, установила наличие конфликта интересов, а также тот факт, что брат главного бухгалтера неоднократно получал премии за выполнение особо важных и срочных работ без соответствующих подтверждающих документов. Главный бухгалтер была уволена по </a:t>
            </a:r>
            <a:r>
              <a:rPr lang="ru-RU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п. 7.1 ч. 1 ст. 81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ТК РФ и оспорила действия работодателя в суде.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Судьи подтвердили законность увольнения. Правовые основания в виде приказа органа-учредителя о перечне должностей работников учреждений, на которые распространяются антикоррупционные ограничения, имеются. Наличие конфликта интересов подтверждено комиссией. Нормы трудового законодательства работодатель применил правильно, и процедура увольнения не была нарушена.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65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126F5-E782-468A-AE5B-9D26CE85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Определение Первого кассационного суда общей юрисдикции от 15.03.2021 по делу N 88-4957/2021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50245-D96B-42A5-A3B1-CE0F14D8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Директор учреждения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заключил контракт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индивидуальным предпринимателем, являющимся его бывшей супругой.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Директор считал, что конфликт интересов в данных обстоятельствах отсутствует, поскольку бывшая супруга не относится к числу лиц, указанных в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ч. 2 ст. 10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Закона N 273-ФЗ, и не является его родственницей; он не влиял и не мог повлиять на результаты торгов, действовал осмотрительно, поручив приемку работ по контракту сотрудникам учреждения. А потому дисциплинарное взыскание в виде выговора применено неправомерно.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 Но у суда сложилось иное мнение. Учредителем утвержден порядок уведомления лицами, замещающими должности руководителей подведомственных учреждений, о возникшем конфликте интересов или                            о возможности его возникновения, директор ознакомлен с этим документом под подпись. То есть руководитель учреждения был обязан соблюдать антикоррупционные ограничения и требования, но не сделал этого. Выговор вынесен законно.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14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82F72-F9A0-46E5-9495-F2D35942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Определение Шестого кассационного суда общей юрисдикции   от 15.04.2021 по делу N 88-7839/2021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753DE-DC1D-4F19-94CC-EE95CB20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Начальник управления образования предложил директору подведомственной школы покинуть свой пост по собственному желанию и перейти на должность историка, объяснив предложение тем, что в управлении образования он работать не сможет и намерен занять должность директора данной школы. Директор ответил отказом, обосновав это тем, что давно работает в школе и коллектив не примет другого руководителя.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После двух повторных предложений коллектив школы обратился в городскую администрацию с просьбой оставить в должности действующего директора. На основании этого обращения в администрации была начата проверка в отношении начальника управления образования. Комиссия установила факты наличия конфликта интересов, стороной которого являлось данное должностное лицо, а также непринятия мер по предотвращению инцидента. Начальника управления уволили в связи с утратой доверия.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Он обратился в суд - и первая инстанция удовлетворила его требования, восстановив в должности. Судьи посчитали, что факты, изложенные в протоколе заседания комиссии, не подтверждают наличия конфликта интересов. Из протокола не усматривается совершение начальником коррупционного нарушения, поскольку не установлено, в чем в сложившейся ситуации проявлялась его личная заинтересованность, заключался его имущественный интерес либо имущественный интерес его родственников. В возникших обстоятельствах должностное лицо не получило дохода, иного имущества либо выгоды (преимущества), повлиявших на надлежащее, объективное и беспристрастное исполнение должностных обязанностей. Выводы комиссии неверны.</a:t>
            </a:r>
          </a:p>
          <a:p>
            <a:pPr indent="0" algn="just">
              <a:spcBef>
                <a:spcPts val="1100"/>
              </a:spcBef>
              <a:buNone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	Апелляционный суд с этим решением не согласился, а кассация его поддержала. Действия начальника управления (переговоры с директором подведомственной школы об освобождении должности директора при отсутствии предусмотренных законом оснований) свидетельствуют об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извлечении личной выгоды в трудоустройстве.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То есть у начальника управления имелась личная заинтересованность и она вступала в конфликт с интересами подведомственного образовательного учреждения. Увольнение должностного лица администрации было законным.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22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577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Ион</vt:lpstr>
      <vt:lpstr> Реальные примеры коррупции. Отношение к коррупции  в обществе</vt:lpstr>
      <vt:lpstr>Презентация PowerPoint</vt:lpstr>
      <vt:lpstr>Определение Шестого кассационного суда общей юрисдикции  от 28.09.2021 N 77-4415/2021 </vt:lpstr>
      <vt:lpstr>Признаки незаконных действий (бездействий), за совершение которых лицо получило взятку (ст. 290 УК РФ) :</vt:lpstr>
      <vt:lpstr>Презентация PowerPoint</vt:lpstr>
      <vt:lpstr>Презентация PowerPoint</vt:lpstr>
      <vt:lpstr>Определение Четвертого кассационного суда общей юрисдикции от 26.11.2020       по делу № 88-16544/2020</vt:lpstr>
      <vt:lpstr>Определение Первого кассационного суда общей юрисдикции от 15.03.2021 по делу N 88-4957/2021</vt:lpstr>
      <vt:lpstr>Определение Шестого кассационного суда общей юрисдикции   от 15.04.2021 по делу N 88-7839/2021</vt:lpstr>
      <vt:lpstr>Куда сообщить о коррупционных правонарушениях?</vt:lpstr>
      <vt:lpstr>Общественная опасность коррупции: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Реальные примеры коррупции. Отношение к коррупции в обществе</dc:title>
  <dc:creator>Sami Saitovski</dc:creator>
  <cp:lastModifiedBy>Овчинникова Мария Валерьевна</cp:lastModifiedBy>
  <cp:revision>13</cp:revision>
  <cp:lastPrinted>2021-11-25T06:23:56Z</cp:lastPrinted>
  <dcterms:created xsi:type="dcterms:W3CDTF">2021-11-18T10:28:20Z</dcterms:created>
  <dcterms:modified xsi:type="dcterms:W3CDTF">2023-01-31T10:45:13Z</dcterms:modified>
</cp:coreProperties>
</file>